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sldIdLst>
    <p:sldId id="256" r:id="rId2"/>
    <p:sldId id="551" r:id="rId3"/>
    <p:sldId id="525" r:id="rId4"/>
    <p:sldId id="555" r:id="rId5"/>
    <p:sldId id="544" r:id="rId6"/>
    <p:sldId id="546" r:id="rId7"/>
    <p:sldId id="566" r:id="rId8"/>
    <p:sldId id="547" r:id="rId9"/>
    <p:sldId id="535" r:id="rId10"/>
    <p:sldId id="560" r:id="rId11"/>
    <p:sldId id="536" r:id="rId12"/>
    <p:sldId id="526" r:id="rId13"/>
    <p:sldId id="527" r:id="rId14"/>
    <p:sldId id="542" r:id="rId15"/>
    <p:sldId id="528" r:id="rId16"/>
    <p:sldId id="557" r:id="rId17"/>
    <p:sldId id="539" r:id="rId18"/>
    <p:sldId id="540" r:id="rId19"/>
    <p:sldId id="541" r:id="rId20"/>
    <p:sldId id="549" r:id="rId21"/>
    <p:sldId id="565" r:id="rId22"/>
    <p:sldId id="550" r:id="rId23"/>
    <p:sldId id="559" r:id="rId24"/>
    <p:sldId id="554" r:id="rId25"/>
    <p:sldId id="529" r:id="rId26"/>
    <p:sldId id="530" r:id="rId27"/>
    <p:sldId id="531" r:id="rId28"/>
    <p:sldId id="532" r:id="rId29"/>
    <p:sldId id="537" r:id="rId30"/>
    <p:sldId id="538" r:id="rId31"/>
    <p:sldId id="533" r:id="rId32"/>
    <p:sldId id="534" r:id="rId33"/>
    <p:sldId id="548" r:id="rId34"/>
    <p:sldId id="561" r:id="rId35"/>
    <p:sldId id="545" r:id="rId36"/>
    <p:sldId id="558" r:id="rId37"/>
    <p:sldId id="553" r:id="rId38"/>
    <p:sldId id="562" r:id="rId39"/>
    <p:sldId id="563" r:id="rId40"/>
    <p:sldId id="564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
Second level
Third level
Fourth level
Fifth level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6800"/>
            <a:ext cx="297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A7995C1-9915-4E73-B64D-20A978390FD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http://pixabay.com/en/castle-moated-castle-drawbridge-inn-325477/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http://www.publicdomainpictures.net/view-image.php?image=2040&amp;picture=cetatea-tower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http://www.publicdomainpictures.net/view-image.php?image=89094&amp;picture=fort-matanza-foisor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http://www.public-domain-image.com/architecture-public-domain-images-pictures/cathedrals-churches-public-domain-images-pictures/holy-wells-gleninaugh.jpg.html</a:t>
            </a:r>
          </a:p>
          <a:p>
            <a:r>
              <a:rPr lang="en-US"/>
              <a:t>http://www.publicdomainpictures.net/view-image.php?image=22892&amp;picture=bonaguil-castelul-5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http://www.publicdomainpictures.net/view-image.php?image=22889&amp;picture=bonaguil-castel-2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http://www.publicdomainpictures.net/view-image.php?image=101898&amp;picture=moat-la-castelul-leeds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http://www.publicdomainpictures.net/view-image.php?image=101898&amp;picture=moat-la-castelul-leeds</a:t>
            </a:r>
          </a:p>
        </p:txBody>
      </p:sp>
    </p:spTree>
    <p:extLst>
      <p:ext uri="{BB962C8B-B14F-4D97-AF65-F5344CB8AC3E}">
        <p14:creationId xmlns:p14="http://schemas.microsoft.com/office/powerpoint/2010/main" val="1402313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http://www.publicdomainpictures.net/view-image.php?image=68317&amp;picture=armur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http://www.publicdomainpictures.net/view-image.php?image=68318&amp;picture=casc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http://www.publicdomainpictures.net/view-image.php?image=68318&amp;picture=casc</a:t>
            </a:r>
          </a:p>
        </p:txBody>
      </p:sp>
    </p:spTree>
    <p:extLst>
      <p:ext uri="{BB962C8B-B14F-4D97-AF65-F5344CB8AC3E}">
        <p14:creationId xmlns:p14="http://schemas.microsoft.com/office/powerpoint/2010/main" val="1281921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/>
              <a:t>http://www.public-domain-image.com/objects-public-domain-images-pictures/old-carriage.jpg.html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C149F-2B3C-4095-B445-17B5034158A1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64AAB-F7BA-4E72-ABA0-C2D336A5061B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194C6-324F-4702-BB20-ADD8D58C19B0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59373-660F-4317-8E5C-9670A6BA7D3F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F259C-3D49-4E9A-98E7-13621AA68C1E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1759A-96C2-4182-839F-5FDA3E605015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D1BC4-CAAD-4A7D-AE37-9D4F4A9AA91A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34B87-DF64-4357-B9AA-A52B4F7873E3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39382-F8CD-452F-B4B3-5657B4D2583B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B1467-3A90-4914-94EE-0DCD250739A0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13699-53E3-4974-A659-258F3B3A62C9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391F9BD-E18B-4400-8EA0-8E7DB6DA867F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2F3E4EB2-AE06-4B41-8010-CFB23B0D167A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8496300" cy="6313488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tx1"/>
            </a:solidFill>
            <a:bevel/>
            <a:headEnd/>
            <a:tailEnd/>
          </a:ln>
          <a:effectLst/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068763" y="1270000"/>
            <a:ext cx="2303462" cy="2519363"/>
          </a:xfrm>
          <a:solidFill>
            <a:schemeClr val="bg1"/>
          </a:solidFill>
          <a:ln w="76200" cap="flat">
            <a:solidFill>
              <a:schemeClr val="tx1"/>
            </a:solidFill>
          </a:ln>
        </p:spPr>
        <p:txBody>
          <a:bodyPr lIns="90170" tIns="46990" rIns="90170" bIns="46990"/>
          <a:lstStyle/>
          <a:p>
            <a:r>
              <a:rPr lang="en-US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Castle </a:t>
            </a:r>
            <a:r>
              <a:rPr lang="en-US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Words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Castle</a:t>
            </a:r>
          </a:p>
        </p:txBody>
      </p:sp>
      <p:pic>
        <p:nvPicPr>
          <p:cNvPr id="440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270000"/>
            <a:ext cx="8066087" cy="5376863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Drawbridge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22835" y="1416410"/>
            <a:ext cx="3698329" cy="4119426"/>
          </a:xfrm>
          <a:prstGeom prst="rect">
            <a:avLst/>
          </a:prstGeom>
        </p:spPr>
      </p:pic>
      <p:sp>
        <p:nvSpPr>
          <p:cNvPr id="5124" name="AutoShape 4"/>
          <p:cNvSpPr>
            <a:spLocks noChangeArrowheads="1"/>
          </p:cNvSpPr>
          <p:nvPr/>
        </p:nvSpPr>
        <p:spPr bwMode="auto">
          <a:xfrm rot="459182">
            <a:off x="1946390" y="4068955"/>
            <a:ext cx="2089150" cy="720725"/>
          </a:xfrm>
          <a:prstGeom prst="rightArrow">
            <a:avLst>
              <a:gd name="adj1" fmla="val 50000"/>
              <a:gd name="adj2" fmla="val 72467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39752" y="573325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Door that can be lowered or raised to make a bridge across the moat.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Tower</a:t>
            </a:r>
            <a:endParaRPr lang="en-US" altLang="en-US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69020" y="1600200"/>
            <a:ext cx="6805959" cy="45259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1196752"/>
            <a:ext cx="1743607" cy="16033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69020" y="6237312"/>
            <a:ext cx="7003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taller part of the castle, used as a lookout point.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31962"/>
            <a:ext cx="8229600" cy="1143000"/>
          </a:xfrm>
        </p:spPr>
        <p:txBody>
          <a:bodyPr/>
          <a:lstStyle/>
          <a:p>
            <a:r>
              <a:rPr lang="en-US"/>
              <a:t>Turret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1572383"/>
            <a:ext cx="3062833" cy="4594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1177541"/>
            <a:ext cx="1743607" cy="16033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8035" y="1979234"/>
            <a:ext cx="1911800" cy="213263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76760" y="4209386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small tower attached to the wall of the castle and  rising above the rest of the castle.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797551">
            <a:off x="6662108" y="1768132"/>
            <a:ext cx="459127" cy="4222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Well</a:t>
            </a:r>
          </a:p>
        </p:txBody>
      </p:sp>
      <p:pic>
        <p:nvPicPr>
          <p:cNvPr id="3174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80975" y="4222750"/>
            <a:ext cx="3270250" cy="2454275"/>
          </a:xfrm>
          <a:noFill/>
          <a:ln/>
        </p:spPr>
      </p:pic>
      <p:pic>
        <p:nvPicPr>
          <p:cNvPr id="31748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068763" y="1846263"/>
            <a:ext cx="4392612" cy="4840287"/>
          </a:xfrm>
          <a:noFill/>
          <a:ln/>
        </p:spPr>
      </p:pic>
      <p:pic>
        <p:nvPicPr>
          <p:cNvPr id="31749" name="Picture 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80975" y="1773238"/>
            <a:ext cx="3240088" cy="2305050"/>
          </a:xfr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180975" y="368935"/>
            <a:ext cx="2751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hole that goes deep into the ground. </a:t>
            </a:r>
            <a:r>
              <a:rPr lang="en-GB" dirty="0"/>
              <a:t>W</a:t>
            </a:r>
            <a:r>
              <a:rPr lang="en-GB" dirty="0" smtClean="0"/>
              <a:t>ater can be collected from a well. 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Arrow slit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2435" y="3429000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988840"/>
            <a:ext cx="4422182" cy="33123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37754" y="1250176"/>
            <a:ext cx="2650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Very narrow or thin windows which arrows can be fired out of.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3375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Battlements</a:t>
            </a:r>
          </a:p>
        </p:txBody>
      </p:sp>
      <p:pic>
        <p:nvPicPr>
          <p:cNvPr id="337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2275" y="2709863"/>
            <a:ext cx="5857875" cy="3905250"/>
          </a:xfrm>
          <a:noFill/>
          <a:ln/>
        </p:spPr>
      </p:pic>
      <p:sp>
        <p:nvSpPr>
          <p:cNvPr id="33796" name="AutoShape 4"/>
          <p:cNvSpPr>
            <a:spLocks noChangeArrowheads="1"/>
          </p:cNvSpPr>
          <p:nvPr/>
        </p:nvSpPr>
        <p:spPr bwMode="auto">
          <a:xfrm rot="5400000">
            <a:off x="3600451" y="2889250"/>
            <a:ext cx="2087562" cy="719137"/>
          </a:xfrm>
          <a:prstGeom prst="rightArrow">
            <a:avLst>
              <a:gd name="adj1" fmla="val 50000"/>
              <a:gd name="adj2" fmla="val 72572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bevel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187624" y="1268760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Battlements go up and down along the top of the castle walls.  Soldiers can hide behind them and</a:t>
            </a:r>
            <a:r>
              <a:rPr lang="en-GB" dirty="0"/>
              <a:t> </a:t>
            </a:r>
            <a:r>
              <a:rPr lang="en-GB" dirty="0" smtClean="0"/>
              <a:t>they can shoot out from the spaces </a:t>
            </a:r>
            <a:r>
              <a:rPr lang="en-GB" dirty="0"/>
              <a:t>between </a:t>
            </a:r>
            <a:r>
              <a:rPr lang="en-GB" dirty="0" smtClean="0"/>
              <a:t>them.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Moat</a:t>
            </a:r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51920" y="3212976"/>
            <a:ext cx="5209945" cy="3168649"/>
          </a:xfrm>
          <a:noFill/>
          <a:ln/>
        </p:spPr>
      </p:pic>
      <p:sp>
        <p:nvSpPr>
          <p:cNvPr id="16388" name="AutoShape 4"/>
          <p:cNvSpPr>
            <a:spLocks noChangeArrowheads="1"/>
          </p:cNvSpPr>
          <p:nvPr/>
        </p:nvSpPr>
        <p:spPr bwMode="auto">
          <a:xfrm rot="3052466">
            <a:off x="4682156" y="4436938"/>
            <a:ext cx="2089150" cy="720725"/>
          </a:xfrm>
          <a:prstGeom prst="rightArrow">
            <a:avLst>
              <a:gd name="adj1" fmla="val 50000"/>
              <a:gd name="adj2" fmla="val 72467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bevel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3" y="1417638"/>
            <a:ext cx="4648855" cy="2155378"/>
          </a:xfrm>
          <a:prstGeom prst="rect">
            <a:avLst/>
          </a:prstGeom>
        </p:spPr>
      </p:pic>
      <p:sp>
        <p:nvSpPr>
          <p:cNvPr id="6" name="AutoShape 4"/>
          <p:cNvSpPr>
            <a:spLocks noChangeArrowheads="1"/>
          </p:cNvSpPr>
          <p:nvPr/>
        </p:nvSpPr>
        <p:spPr bwMode="auto">
          <a:xfrm rot="8360563">
            <a:off x="4753647" y="2166353"/>
            <a:ext cx="1342932" cy="459433"/>
          </a:xfrm>
          <a:prstGeom prst="rightArrow">
            <a:avLst>
              <a:gd name="adj1" fmla="val 50000"/>
              <a:gd name="adj2" fmla="val 72467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bevel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9512" y="386104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circle of water that goes all around the castle. A drawbridge is lowered to cross the moat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Keep</a:t>
            </a:r>
            <a:endParaRPr lang="en-US" dirty="0"/>
          </a:p>
        </p:txBody>
      </p:sp>
      <p:pic>
        <p:nvPicPr>
          <p:cNvPr id="7170" name="Picture 2" descr="Stone Keep Castles - Historic European Castl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2" t="11342" r="9676" b="12088"/>
          <a:stretch/>
        </p:blipFill>
        <p:spPr bwMode="auto">
          <a:xfrm>
            <a:off x="2710136" y="1772816"/>
            <a:ext cx="597666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8" name="AutoShape 4"/>
          <p:cNvSpPr>
            <a:spLocks noChangeArrowheads="1"/>
          </p:cNvSpPr>
          <p:nvPr/>
        </p:nvSpPr>
        <p:spPr bwMode="auto">
          <a:xfrm rot="957134">
            <a:off x="2635280" y="1543695"/>
            <a:ext cx="2089150" cy="720725"/>
          </a:xfrm>
          <a:prstGeom prst="rightArrow">
            <a:avLst>
              <a:gd name="adj1" fmla="val 50000"/>
              <a:gd name="adj2" fmla="val 72467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bevel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98348" y="2132856"/>
            <a:ext cx="316835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The Lord and Lady live in here to keep them safe. The keep is the </a:t>
            </a:r>
            <a:r>
              <a:rPr lang="en-GB" dirty="0"/>
              <a:t>safest part of the </a:t>
            </a:r>
            <a:r>
              <a:rPr lang="en-GB" dirty="0" smtClean="0"/>
              <a:t>castle.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 bwMode="auto">
          <a:xfrm rot="1487059">
            <a:off x="8166472" y="4315840"/>
            <a:ext cx="504056" cy="18002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240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Portcullis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578" t="28296" r="23632" b="6235"/>
          <a:stretch/>
        </p:blipFill>
        <p:spPr>
          <a:xfrm>
            <a:off x="5940152" y="1394262"/>
            <a:ext cx="2160240" cy="3944786"/>
          </a:xfrm>
          <a:prstGeom prst="rect">
            <a:avLst/>
          </a:prstGeom>
        </p:spPr>
      </p:pic>
      <p:pic>
        <p:nvPicPr>
          <p:cNvPr id="1026" name="Picture 2" descr="Portcullis Images, Stock Photos &amp;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32"/>
          <a:stretch/>
        </p:blipFill>
        <p:spPr bwMode="auto">
          <a:xfrm>
            <a:off x="838200" y="1594169"/>
            <a:ext cx="3980120" cy="255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4725144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metal gate that can slide up and down over a doorway to protect the castle.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Flag</a:t>
            </a: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22638" y="1600200"/>
            <a:ext cx="2497137" cy="4525963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Goblet</a:t>
            </a:r>
          </a:p>
        </p:txBody>
      </p:sp>
      <p:pic>
        <p:nvPicPr>
          <p:cNvPr id="1026" name="Picture 2" descr="Medieval Gob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868" y="1147973"/>
            <a:ext cx="3930264" cy="543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" y="1628800"/>
            <a:ext cx="2890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cup made of precious metal. 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5" y="1190625"/>
            <a:ext cx="4476750" cy="44767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628800"/>
            <a:ext cx="2890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fancy chair where only the king or Queen can sit.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Jousting</a:t>
            </a:r>
            <a:endParaRPr lang="en-US" dirty="0"/>
          </a:p>
        </p:txBody>
      </p:sp>
      <p:pic>
        <p:nvPicPr>
          <p:cNvPr id="2050" name="Picture 2" descr="The Knights of Royal England at Hever Castle&amp;#39;s annual Jousting tournament -  Historic Houses | Historic Ho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300" y="2060848"/>
            <a:ext cx="682940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126876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game or competition where knights on horseback try to hit each other off their horse with a long pole called a lance.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Lance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863941"/>
            <a:ext cx="5879191" cy="3911806"/>
          </a:xfrm>
          <a:prstGeom prst="rect">
            <a:avLst/>
          </a:prstGeom>
        </p:spPr>
      </p:pic>
      <p:sp>
        <p:nvSpPr>
          <p:cNvPr id="5" name="AutoShape 4"/>
          <p:cNvSpPr>
            <a:spLocks noChangeArrowheads="1"/>
          </p:cNvSpPr>
          <p:nvPr/>
        </p:nvSpPr>
        <p:spPr bwMode="auto">
          <a:xfrm rot="7530887">
            <a:off x="3597434" y="3005510"/>
            <a:ext cx="1644271" cy="575153"/>
          </a:xfrm>
          <a:prstGeom prst="rightArrow">
            <a:avLst>
              <a:gd name="adj1" fmla="val 50000"/>
              <a:gd name="adj2" fmla="val 72467"/>
            </a:avLst>
          </a:prstGeom>
          <a:solidFill>
            <a:srgbClr val="FF0000"/>
          </a:solidFill>
          <a:ln w="76200" cap="flat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196752"/>
            <a:ext cx="7620660" cy="12193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44208" y="2863941"/>
            <a:ext cx="2242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long wooden pole used to knock another knight off their horse.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563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Shield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6087"/>
          <a:stretch/>
        </p:blipFill>
        <p:spPr>
          <a:xfrm>
            <a:off x="2843808" y="1556793"/>
            <a:ext cx="3864446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Coat of arms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8710"/>
          <a:stretch/>
        </p:blipFill>
        <p:spPr>
          <a:xfrm>
            <a:off x="1979712" y="1409811"/>
            <a:ext cx="5616624" cy="49992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1385628"/>
            <a:ext cx="15121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picture of things that are special to your family. It may show where you live e.g. near the sea or the sort of people you want to be </a:t>
            </a:r>
            <a:r>
              <a:rPr lang="en-GB" dirty="0"/>
              <a:t>e</a:t>
            </a:r>
            <a:r>
              <a:rPr lang="en-GB" dirty="0" smtClean="0"/>
              <a:t>.g. brave.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Sword</a:t>
            </a:r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28850" y="1600200"/>
            <a:ext cx="4684713" cy="4525963"/>
          </a:xfrm>
          <a:noFill/>
          <a:ln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Armour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19437" y="1403341"/>
            <a:ext cx="3108747" cy="461725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7200" y="1052736"/>
            <a:ext cx="2314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uniform that knights wear to protect themselves in battle. It is made of metal so that swords and arrows cannot go through it.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026" y="3284983"/>
            <a:ext cx="2256790" cy="338518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Bow and arrow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01263"/>
            <a:ext cx="6893024" cy="516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44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Helmet</a:t>
            </a:r>
          </a:p>
        </p:txBody>
      </p:sp>
      <p:pic>
        <p:nvPicPr>
          <p:cNvPr id="389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43063" y="1666875"/>
            <a:ext cx="5857875" cy="4391025"/>
          </a:xfrm>
          <a:noFill/>
          <a:ln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Chainmail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1268760"/>
            <a:ext cx="3858477" cy="47497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2145" y="6018461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Soldiers wore chainmail to protect themselves. It was easier to move in than a suit of armour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71721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Crown</a:t>
            </a:r>
          </a:p>
        </p:txBody>
      </p:sp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32025" y="1600200"/>
            <a:ext cx="4678363" cy="4525963"/>
          </a:xfrm>
          <a:noFill/>
          <a:ln/>
        </p:spPr>
      </p:pic>
      <p:sp>
        <p:nvSpPr>
          <p:cNvPr id="2" name="TextBox 1"/>
          <p:cNvSpPr txBox="1"/>
          <p:nvPr/>
        </p:nvSpPr>
        <p:spPr>
          <a:xfrm>
            <a:off x="683568" y="126876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hat worn by people in the royal family.</a:t>
            </a:r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King – Your Majesty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55" y="1196753"/>
            <a:ext cx="4536504" cy="30243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3" y="4581128"/>
            <a:ext cx="3791825" cy="1944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681698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216" y="1176506"/>
            <a:ext cx="2043311" cy="13597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8530" y="2536237"/>
            <a:ext cx="2390775" cy="19145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Queen – Her Royal Highness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555842"/>
            <a:ext cx="1847850" cy="2466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8763" y="1560468"/>
            <a:ext cx="2143125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3799" t="6646" r="23843" b="4799"/>
          <a:stretch/>
        </p:blipFill>
        <p:spPr>
          <a:xfrm>
            <a:off x="1115616" y="4581128"/>
            <a:ext cx="1584176" cy="18722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4766" y="4353491"/>
            <a:ext cx="4870301" cy="211752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951" y="121196"/>
            <a:ext cx="8229600" cy="1143000"/>
          </a:xfrm>
        </p:spPr>
        <p:txBody>
          <a:bodyPr/>
          <a:lstStyle/>
          <a:p>
            <a:r>
              <a:rPr lang="en-US" dirty="0" smtClean="0"/>
              <a:t>Damsel (in distress)</a:t>
            </a:r>
            <a:endParaRPr lang="en-US" dirty="0"/>
          </a:p>
        </p:txBody>
      </p:sp>
      <p:pic>
        <p:nvPicPr>
          <p:cNvPr id="5122" name="Picture 2" descr="26 Damisela Illustrations &amp;amp; Clip Art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153" y="2348880"/>
            <a:ext cx="2736304" cy="429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124744"/>
            <a:ext cx="3001870" cy="38884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 bwMode="auto">
          <a:xfrm>
            <a:off x="2483768" y="4581128"/>
            <a:ext cx="1080120" cy="86409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en-GB" sz="1800" b="0" i="0" u="none" strike="noStrike" cap="none" normalizeH="0" baseline="0" smtClean="0">
              <a:ln>
                <a:solidFill>
                  <a:schemeClr val="bg1"/>
                </a:solidFill>
              </a:ln>
              <a:solidFill>
                <a:schemeClr val="accent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96153" y="1484784"/>
            <a:ext cx="4852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lady or a princess. Usually a damsel needs to be rescued!</a:t>
            </a:r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Knight (in shining </a:t>
            </a:r>
            <a:r>
              <a:rPr lang="en-US" dirty="0" err="1" smtClean="0"/>
              <a:t>armour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829" y="1268760"/>
            <a:ext cx="3072342" cy="46085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609329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soldier who fights on </a:t>
            </a:r>
            <a:r>
              <a:rPr lang="en-GB" dirty="0" err="1" smtClean="0"/>
              <a:t>hoseback</a:t>
            </a:r>
            <a:r>
              <a:rPr lang="en-GB" dirty="0" smtClean="0"/>
              <a:t>. Knights will help to protect the king and Queen. </a:t>
            </a: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Princess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765" y="4149080"/>
            <a:ext cx="5040560" cy="23738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1403761"/>
            <a:ext cx="5001778" cy="26259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520" y="112474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daughter of the King and Queen.</a:t>
            </a:r>
            <a:endParaRPr lang="en-GB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Prince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667"/>
          <a:stretch/>
        </p:blipFill>
        <p:spPr>
          <a:xfrm>
            <a:off x="2915816" y="1196752"/>
            <a:ext cx="2880320" cy="25889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3785704"/>
            <a:ext cx="6048672" cy="293581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7200" y="980728"/>
            <a:ext cx="1882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son of the King and Queen. </a:t>
            </a:r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gallant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844824"/>
            <a:ext cx="4234011" cy="33171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15616" y="5373216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Being very brave and making good decisions.</a:t>
            </a:r>
            <a:endParaRPr lang="en-GB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Magic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988840"/>
            <a:ext cx="2765276" cy="22635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7" y="1988840"/>
            <a:ext cx="3036969" cy="2448727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Witch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7784" y="1556792"/>
            <a:ext cx="3430742" cy="419125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Wizard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1258" y="1600200"/>
            <a:ext cx="342148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959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Wand</a:t>
            </a:r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27263" y="1600200"/>
            <a:ext cx="4687887" cy="4525963"/>
          </a:xfrm>
          <a:noFill/>
          <a:ln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Cauldron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926"/>
          <a:stretch/>
        </p:blipFill>
        <p:spPr>
          <a:xfrm>
            <a:off x="2843808" y="2060848"/>
            <a:ext cx="2779249" cy="28083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5656" y="486916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saucepan where spells can be brewed (or cooked.)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866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Coach</a:t>
            </a:r>
          </a:p>
        </p:txBody>
      </p:sp>
      <p:pic>
        <p:nvPicPr>
          <p:cNvPr id="409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55750" y="1600200"/>
            <a:ext cx="6032500" cy="4525963"/>
          </a:xfrm>
          <a:noFill/>
          <a:ln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dirty="0" smtClean="0"/>
              <a:t>ttack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96752"/>
            <a:ext cx="6972300" cy="52292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548680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Trying to break into the castle and fight the people inside.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7289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Defend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875886"/>
            <a:ext cx="5684703" cy="30652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548680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Trying to fight the people outside the castle to stop them getting 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354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Jewels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9350" y="2476163"/>
            <a:ext cx="1145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Topaz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6206680" y="2476163"/>
            <a:ext cx="1625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Sapphire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899592" y="4581128"/>
            <a:ext cx="1024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Ruby</a:t>
            </a:r>
            <a:endParaRPr lang="en-GB" sz="2800" dirty="0"/>
          </a:p>
        </p:txBody>
      </p:sp>
      <p:sp>
        <p:nvSpPr>
          <p:cNvPr id="8" name="Rectangle 7"/>
          <p:cNvSpPr/>
          <p:nvPr/>
        </p:nvSpPr>
        <p:spPr>
          <a:xfrm>
            <a:off x="6180474" y="4581128"/>
            <a:ext cx="15247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Emerald</a:t>
            </a:r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b="7109"/>
          <a:stretch/>
        </p:blipFill>
        <p:spPr>
          <a:xfrm>
            <a:off x="2915816" y="1347461"/>
            <a:ext cx="2844692" cy="18971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5134981"/>
            <a:ext cx="1485179" cy="15567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4262" t="21082" r="14262" b="25213"/>
          <a:stretch/>
        </p:blipFill>
        <p:spPr>
          <a:xfrm>
            <a:off x="577935" y="3067105"/>
            <a:ext cx="1872209" cy="9361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1107" y="5229200"/>
            <a:ext cx="1056912" cy="11016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0474" y="2941919"/>
            <a:ext cx="1597788" cy="14787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3645024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Precious stones that are found deep underground in the rocks.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6532833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BFD7F6"/>
      </a:accent5>
      <a:accent6>
        <a:srgbClr val="AE4845"/>
      </a:accent6>
      <a:hlink>
        <a:srgbClr val="0066CC"/>
      </a:hlink>
      <a:folHlink>
        <a:srgbClr val="80008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FD7F6"/>
        </a:accent5>
        <a:accent6>
          <a:srgbClr val="AE4845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BFD7F6"/>
      </a:accent5>
      <a:accent6>
        <a:srgbClr val="AE4845"/>
      </a:accent6>
      <a:hlink>
        <a:srgbClr val="0066CC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7DB6EF"/>
    </a:accent1>
    <a:accent2>
      <a:srgbClr val="C0504D"/>
    </a:accent2>
    <a:accent3>
      <a:srgbClr val="FFFFFF"/>
    </a:accent3>
    <a:accent4>
      <a:srgbClr val="000000"/>
    </a:accent4>
    <a:accent5>
      <a:srgbClr val="BFD7F6"/>
    </a:accent5>
    <a:accent6>
      <a:srgbClr val="AE4845"/>
    </a:accent6>
    <a:hlink>
      <a:srgbClr val="0066CC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Pages>0</Pages>
  <Words>515</Words>
  <Characters>0</Characters>
  <Application>Microsoft Office PowerPoint</Application>
  <DocSecurity>0</DocSecurity>
  <PresentationFormat>On-screen Show (4:3)</PresentationFormat>
  <Lines>0</Lines>
  <Paragraphs>82</Paragraphs>
  <Slides>40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SimSun</vt:lpstr>
      <vt:lpstr>Arial</vt:lpstr>
      <vt:lpstr>Comic Sans MS</vt:lpstr>
      <vt:lpstr>Default Design</vt:lpstr>
      <vt:lpstr>Castle Words</vt:lpstr>
      <vt:lpstr>Castle</vt:lpstr>
      <vt:lpstr>Drawbridge</vt:lpstr>
      <vt:lpstr>Tower</vt:lpstr>
      <vt:lpstr>Turret</vt:lpstr>
      <vt:lpstr>Well</vt:lpstr>
      <vt:lpstr>Arrow slit</vt:lpstr>
      <vt:lpstr>Battlements</vt:lpstr>
      <vt:lpstr>Moat</vt:lpstr>
      <vt:lpstr>Keep</vt:lpstr>
      <vt:lpstr>Portcullis</vt:lpstr>
      <vt:lpstr>Flag</vt:lpstr>
      <vt:lpstr>Goblet</vt:lpstr>
      <vt:lpstr>Throne</vt:lpstr>
      <vt:lpstr>Jousting</vt:lpstr>
      <vt:lpstr>Lance</vt:lpstr>
      <vt:lpstr>Shield</vt:lpstr>
      <vt:lpstr>Coat of arms</vt:lpstr>
      <vt:lpstr>Sword</vt:lpstr>
      <vt:lpstr>Armour</vt:lpstr>
      <vt:lpstr>Bow and arrow</vt:lpstr>
      <vt:lpstr>Helmet</vt:lpstr>
      <vt:lpstr>Chainmail</vt:lpstr>
      <vt:lpstr>Crown</vt:lpstr>
      <vt:lpstr>King – Your Majesty</vt:lpstr>
      <vt:lpstr>Queen – Her Royal Highness</vt:lpstr>
      <vt:lpstr>Damsel (in distress)</vt:lpstr>
      <vt:lpstr>Knight (in shining armour)</vt:lpstr>
      <vt:lpstr>Princess</vt:lpstr>
      <vt:lpstr>Prince</vt:lpstr>
      <vt:lpstr>gallant</vt:lpstr>
      <vt:lpstr>Magic</vt:lpstr>
      <vt:lpstr>Witch</vt:lpstr>
      <vt:lpstr>Wizard</vt:lpstr>
      <vt:lpstr>Wand</vt:lpstr>
      <vt:lpstr>Cauldron</vt:lpstr>
      <vt:lpstr>Coach</vt:lpstr>
      <vt:lpstr>Attack</vt:lpstr>
      <vt:lpstr>Defend</vt:lpstr>
      <vt:lpstr>Jewels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30 Key Castle Words</dc:title>
  <dc:creator>12345</dc:creator>
  <cp:lastModifiedBy>Emily Baker</cp:lastModifiedBy>
  <cp:revision>24</cp:revision>
  <dcterms:created xsi:type="dcterms:W3CDTF">2006-07-13T01:48:10Z</dcterms:created>
  <dcterms:modified xsi:type="dcterms:W3CDTF">2025-01-10T11:18:47Z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1033-9.1.0.4746</vt:lpwstr>
  </property>
</Properties>
</file>