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sldIdLst>
    <p:sldId id="256" r:id="rId2"/>
    <p:sldId id="257" r:id="rId3"/>
    <p:sldId id="265" r:id="rId4"/>
    <p:sldId id="258" r:id="rId5"/>
    <p:sldId id="259" r:id="rId6"/>
    <p:sldId id="260" r:id="rId7"/>
    <p:sldId id="261" r:id="rId8"/>
    <p:sldId id="262" r:id="rId9"/>
    <p:sldId id="266" r:id="rId10"/>
    <p:sldId id="263" r:id="rId11"/>
    <p:sldId id="26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5" autoAdjust="0"/>
    <p:restoredTop sz="94660"/>
  </p:normalViewPr>
  <p:slideViewPr>
    <p:cSldViewPr snapToGrid="0">
      <p:cViewPr varScale="1">
        <p:scale>
          <a:sx n="87" d="100"/>
          <a:sy n="87" d="100"/>
        </p:scale>
        <p:origin x="52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838B092-5296-4D3C-9E27-0E5A4A51F3DB}" type="datetimeFigureOut">
              <a:rPr lang="en-GB" smtClean="0"/>
              <a:t>21/04/2023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AA7823-655F-46B8-B4BC-CEAF5C8A33A3}" type="slidenum">
              <a:rPr lang="en-GB" smtClean="0"/>
              <a:t>‹#›</a:t>
            </a:fld>
            <a:endParaRPr lang="en-GB"/>
          </a:p>
        </p:txBody>
      </p:sp>
    </p:spTree>
    <p:extLst>
      <p:ext uri="{BB962C8B-B14F-4D97-AF65-F5344CB8AC3E}">
        <p14:creationId xmlns:p14="http://schemas.microsoft.com/office/powerpoint/2010/main" val="2611051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838B092-5296-4D3C-9E27-0E5A4A51F3DB}" type="datetimeFigureOut">
              <a:rPr lang="en-GB" smtClean="0"/>
              <a:t>21/04/2023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AA7823-655F-46B8-B4BC-CEAF5C8A33A3}" type="slidenum">
              <a:rPr lang="en-GB" smtClean="0"/>
              <a:t>‹#›</a:t>
            </a:fld>
            <a:endParaRPr lang="en-GB"/>
          </a:p>
        </p:txBody>
      </p:sp>
    </p:spTree>
    <p:extLst>
      <p:ext uri="{BB962C8B-B14F-4D97-AF65-F5344CB8AC3E}">
        <p14:creationId xmlns:p14="http://schemas.microsoft.com/office/powerpoint/2010/main" val="3653349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838B092-5296-4D3C-9E27-0E5A4A51F3DB}" type="datetimeFigureOut">
              <a:rPr lang="en-GB" smtClean="0"/>
              <a:t>21/04/2023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AA7823-655F-46B8-B4BC-CEAF5C8A33A3}" type="slidenum">
              <a:rPr lang="en-GB" smtClean="0"/>
              <a:t>‹#›</a:t>
            </a:fld>
            <a:endParaRPr lang="en-GB"/>
          </a:p>
        </p:txBody>
      </p:sp>
    </p:spTree>
    <p:extLst>
      <p:ext uri="{BB962C8B-B14F-4D97-AF65-F5344CB8AC3E}">
        <p14:creationId xmlns:p14="http://schemas.microsoft.com/office/powerpoint/2010/main" val="71667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838B092-5296-4D3C-9E27-0E5A4A51F3DB}" type="datetimeFigureOut">
              <a:rPr lang="en-GB" smtClean="0"/>
              <a:t>21/04/2023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AA7823-655F-46B8-B4BC-CEAF5C8A33A3}" type="slidenum">
              <a:rPr lang="en-GB" smtClean="0"/>
              <a:t>‹#›</a:t>
            </a:fld>
            <a:endParaRPr lang="en-GB"/>
          </a:p>
        </p:txBody>
      </p:sp>
    </p:spTree>
    <p:extLst>
      <p:ext uri="{BB962C8B-B14F-4D97-AF65-F5344CB8AC3E}">
        <p14:creationId xmlns:p14="http://schemas.microsoft.com/office/powerpoint/2010/main" val="406315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838B092-5296-4D3C-9E27-0E5A4A51F3DB}" type="datetimeFigureOut">
              <a:rPr lang="en-GB" smtClean="0"/>
              <a:t>21/04/2023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DAA7823-655F-46B8-B4BC-CEAF5C8A33A3}" type="slidenum">
              <a:rPr lang="en-GB" smtClean="0"/>
              <a:t>‹#›</a:t>
            </a:fld>
            <a:endParaRPr lang="en-GB"/>
          </a:p>
        </p:txBody>
      </p:sp>
    </p:spTree>
    <p:extLst>
      <p:ext uri="{BB962C8B-B14F-4D97-AF65-F5344CB8AC3E}">
        <p14:creationId xmlns:p14="http://schemas.microsoft.com/office/powerpoint/2010/main" val="27807364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838B092-5296-4D3C-9E27-0E5A4A51F3DB}" type="datetimeFigureOut">
              <a:rPr lang="en-GB" smtClean="0"/>
              <a:t>21/04/2023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DAA7823-655F-46B8-B4BC-CEAF5C8A33A3}" type="slidenum">
              <a:rPr lang="en-GB" smtClean="0"/>
              <a:t>‹#›</a:t>
            </a:fld>
            <a:endParaRPr lang="en-GB"/>
          </a:p>
        </p:txBody>
      </p:sp>
    </p:spTree>
    <p:extLst>
      <p:ext uri="{BB962C8B-B14F-4D97-AF65-F5344CB8AC3E}">
        <p14:creationId xmlns:p14="http://schemas.microsoft.com/office/powerpoint/2010/main" val="30116340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38B092-5296-4D3C-9E27-0E5A4A51F3DB}" type="datetimeFigureOut">
              <a:rPr lang="en-GB" smtClean="0"/>
              <a:t>21/04/2023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DAA7823-655F-46B8-B4BC-CEAF5C8A33A3}" type="slidenum">
              <a:rPr lang="en-GB" smtClean="0"/>
              <a:t>‹#›</a:t>
            </a:fld>
            <a:endParaRPr lang="en-GB"/>
          </a:p>
        </p:txBody>
      </p:sp>
    </p:spTree>
    <p:extLst>
      <p:ext uri="{BB962C8B-B14F-4D97-AF65-F5344CB8AC3E}">
        <p14:creationId xmlns:p14="http://schemas.microsoft.com/office/powerpoint/2010/main" val="39318886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838B092-5296-4D3C-9E27-0E5A4A51F3DB}" type="datetimeFigureOut">
              <a:rPr lang="en-GB" smtClean="0"/>
              <a:t>21/04/2023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AA7823-655F-46B8-B4BC-CEAF5C8A33A3}" type="slidenum">
              <a:rPr lang="en-GB" smtClean="0"/>
              <a:t>‹#›</a:t>
            </a:fld>
            <a:endParaRPr lang="en-GB"/>
          </a:p>
        </p:txBody>
      </p:sp>
    </p:spTree>
    <p:extLst>
      <p:ext uri="{BB962C8B-B14F-4D97-AF65-F5344CB8AC3E}">
        <p14:creationId xmlns:p14="http://schemas.microsoft.com/office/powerpoint/2010/main" val="41231572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838B092-5296-4D3C-9E27-0E5A4A51F3DB}" type="datetimeFigureOut">
              <a:rPr lang="en-GB" smtClean="0"/>
              <a:t>21/04/2023</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DAA7823-655F-46B8-B4BC-CEAF5C8A33A3}" type="slidenum">
              <a:rPr lang="en-GB" smtClean="0"/>
              <a:t>‹#›</a:t>
            </a:fld>
            <a:endParaRPr lang="en-GB"/>
          </a:p>
        </p:txBody>
      </p:sp>
    </p:spTree>
    <p:extLst>
      <p:ext uri="{BB962C8B-B14F-4D97-AF65-F5344CB8AC3E}">
        <p14:creationId xmlns:p14="http://schemas.microsoft.com/office/powerpoint/2010/main" val="2483672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838B092-5296-4D3C-9E27-0E5A4A51F3DB}" type="datetimeFigureOut">
              <a:rPr lang="en-GB" smtClean="0"/>
              <a:t>21/04/2023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AA7823-655F-46B8-B4BC-CEAF5C8A33A3}" type="slidenum">
              <a:rPr lang="en-GB" smtClean="0"/>
              <a:t>‹#›</a:t>
            </a:fld>
            <a:endParaRPr lang="en-GB"/>
          </a:p>
        </p:txBody>
      </p:sp>
    </p:spTree>
    <p:extLst>
      <p:ext uri="{BB962C8B-B14F-4D97-AF65-F5344CB8AC3E}">
        <p14:creationId xmlns:p14="http://schemas.microsoft.com/office/powerpoint/2010/main" val="41232407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838B092-5296-4D3C-9E27-0E5A4A51F3DB}" type="datetimeFigureOut">
              <a:rPr lang="en-GB" smtClean="0"/>
              <a:t>21/04/2023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AA7823-655F-46B8-B4BC-CEAF5C8A33A3}" type="slidenum">
              <a:rPr lang="en-GB" smtClean="0"/>
              <a:t>‹#›</a:t>
            </a:fld>
            <a:endParaRPr lang="en-GB"/>
          </a:p>
        </p:txBody>
      </p:sp>
    </p:spTree>
    <p:extLst>
      <p:ext uri="{BB962C8B-B14F-4D97-AF65-F5344CB8AC3E}">
        <p14:creationId xmlns:p14="http://schemas.microsoft.com/office/powerpoint/2010/main" val="1216758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38B092-5296-4D3C-9E27-0E5A4A51F3DB}" type="datetimeFigureOut">
              <a:rPr lang="en-GB" smtClean="0"/>
              <a:t>21/04/2023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AA7823-655F-46B8-B4BC-CEAF5C8A33A3}" type="slidenum">
              <a:rPr lang="en-GB" smtClean="0"/>
              <a:t>‹#›</a:t>
            </a:fld>
            <a:endParaRPr lang="en-GB"/>
          </a:p>
        </p:txBody>
      </p:sp>
    </p:spTree>
    <p:extLst>
      <p:ext uri="{BB962C8B-B14F-4D97-AF65-F5344CB8AC3E}">
        <p14:creationId xmlns:p14="http://schemas.microsoft.com/office/powerpoint/2010/main" val="3254454775"/>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85900" y="4144963"/>
            <a:ext cx="9144000" cy="2387600"/>
          </a:xfrm>
        </p:spPr>
        <p:txBody>
          <a:bodyPr>
            <a:normAutofit fontScale="90000"/>
          </a:bodyPr>
          <a:lstStyle/>
          <a:p>
            <a:r>
              <a:rPr lang="en-GB" dirty="0" smtClean="0"/>
              <a:t>Under the Lord’s wings you shall take refuge; His faithfulness is a buckler and shield. You shall not fear the terror of the night, nor the arrow that flies by day. (Psalm 91:4-5)</a:t>
            </a:r>
            <a:endParaRPr lang="en-GB" dirty="0"/>
          </a:p>
        </p:txBody>
      </p:sp>
      <p:sp>
        <p:nvSpPr>
          <p:cNvPr id="4" name="TextBox 3"/>
          <p:cNvSpPr txBox="1"/>
          <p:nvPr/>
        </p:nvSpPr>
        <p:spPr>
          <a:xfrm>
            <a:off x="215900" y="254000"/>
            <a:ext cx="5534015" cy="830997"/>
          </a:xfrm>
          <a:prstGeom prst="rect">
            <a:avLst/>
          </a:prstGeom>
          <a:noFill/>
        </p:spPr>
        <p:txBody>
          <a:bodyPr wrap="none" rtlCol="0">
            <a:spAutoFit/>
          </a:bodyPr>
          <a:lstStyle/>
          <a:p>
            <a:r>
              <a:rPr lang="en-GB" sz="4800" dirty="0" smtClean="0">
                <a:solidFill>
                  <a:srgbClr val="FF0000"/>
                </a:solidFill>
              </a:rPr>
              <a:t>Thought of the week:</a:t>
            </a:r>
            <a:endParaRPr lang="en-GB" sz="4800" dirty="0">
              <a:solidFill>
                <a:srgbClr val="FF0000"/>
              </a:solidFill>
            </a:endParaRPr>
          </a:p>
        </p:txBody>
      </p:sp>
    </p:spTree>
    <p:extLst>
      <p:ext uri="{BB962C8B-B14F-4D97-AF65-F5344CB8AC3E}">
        <p14:creationId xmlns:p14="http://schemas.microsoft.com/office/powerpoint/2010/main" val="30888207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108200" y="575777"/>
            <a:ext cx="9575800" cy="1446550"/>
          </a:xfrm>
          <a:prstGeom prst="rect">
            <a:avLst/>
          </a:prstGeom>
        </p:spPr>
        <p:txBody>
          <a:bodyPr wrap="square">
            <a:spAutoFit/>
          </a:bodyPr>
          <a:lstStyle/>
          <a:p>
            <a:r>
              <a:rPr lang="en-GB" altLang="en-US" sz="4400" b="1" dirty="0"/>
              <a:t>Today many people in England are celebrating </a:t>
            </a:r>
            <a:r>
              <a:rPr lang="en-GB" altLang="en-US" sz="4400" b="1" dirty="0">
                <a:solidFill>
                  <a:srgbClr val="FF3300"/>
                </a:solidFill>
              </a:rPr>
              <a:t>St. George’s Day</a:t>
            </a:r>
            <a:r>
              <a:rPr lang="en-GB" altLang="en-US" sz="4400" b="1" dirty="0">
                <a:solidFill>
                  <a:schemeClr val="bg1"/>
                </a:solidFill>
              </a:rPr>
              <a:t>. </a:t>
            </a:r>
            <a:endParaRPr lang="en-GB" sz="4400" dirty="0"/>
          </a:p>
        </p:txBody>
      </p:sp>
      <p:sp>
        <p:nvSpPr>
          <p:cNvPr id="7" name="Rectangle 6"/>
          <p:cNvSpPr/>
          <p:nvPr/>
        </p:nvSpPr>
        <p:spPr>
          <a:xfrm>
            <a:off x="3254920" y="5797034"/>
            <a:ext cx="6545767" cy="830997"/>
          </a:xfrm>
          <a:prstGeom prst="rect">
            <a:avLst/>
          </a:prstGeom>
        </p:spPr>
        <p:txBody>
          <a:bodyPr wrap="none">
            <a:spAutoFit/>
          </a:bodyPr>
          <a:lstStyle/>
          <a:p>
            <a:pPr algn="ctr">
              <a:spcBef>
                <a:spcPct val="50000"/>
              </a:spcBef>
            </a:pPr>
            <a:r>
              <a:rPr lang="en-GB" altLang="en-US" sz="4800" b="1" dirty="0"/>
              <a:t>But who was St. George?</a:t>
            </a:r>
            <a:endParaRPr lang="en-US" altLang="en-US" sz="4800" b="1" dirty="0"/>
          </a:p>
        </p:txBody>
      </p:sp>
      <p:pic>
        <p:nvPicPr>
          <p:cNvPr id="8" name="Picture 5" descr="MC900015913[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40213" y="2298699"/>
            <a:ext cx="3913187" cy="3064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88130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0100" y="1292225"/>
            <a:ext cx="10515600" cy="4351338"/>
          </a:xfrm>
        </p:spPr>
        <p:txBody>
          <a:bodyPr>
            <a:noAutofit/>
          </a:bodyPr>
          <a:lstStyle/>
          <a:p>
            <a:pPr marL="0" indent="0">
              <a:buNone/>
            </a:pPr>
            <a:r>
              <a:rPr lang="en-GB" sz="3200" dirty="0" smtClean="0"/>
              <a:t>Dear Lord,</a:t>
            </a:r>
          </a:p>
          <a:p>
            <a:pPr marL="0" indent="0">
              <a:buNone/>
            </a:pPr>
            <a:r>
              <a:rPr lang="en-GB" sz="3200" dirty="0" smtClean="0"/>
              <a:t>Please help us to learn from the example of St George by helping others to make the world a better place.</a:t>
            </a:r>
          </a:p>
          <a:p>
            <a:pPr marL="0" indent="0">
              <a:buNone/>
            </a:pPr>
            <a:r>
              <a:rPr lang="en-GB" sz="3200" dirty="0" smtClean="0"/>
              <a:t>Help us to realize that helping others is its own reward.</a:t>
            </a:r>
          </a:p>
          <a:p>
            <a:pPr marL="0" indent="0">
              <a:buNone/>
            </a:pPr>
            <a:r>
              <a:rPr lang="en-GB" sz="3200" dirty="0" smtClean="0"/>
              <a:t>Help us to find the courage within ourselves to do the right thing, even if it means going against the crowd.</a:t>
            </a:r>
          </a:p>
          <a:p>
            <a:pPr marL="0" indent="0">
              <a:buNone/>
            </a:pPr>
            <a:r>
              <a:rPr lang="en-GB" sz="3200" dirty="0" smtClean="0"/>
              <a:t>Please give us the strength always to try to follow the truth and to do what is helpful for others.</a:t>
            </a:r>
          </a:p>
          <a:p>
            <a:pPr marL="0" indent="0">
              <a:buNone/>
            </a:pPr>
            <a:r>
              <a:rPr lang="en-GB" sz="3200" dirty="0" smtClean="0"/>
              <a:t>Amen.</a:t>
            </a:r>
            <a:endParaRPr lang="en-GB" sz="3200" dirty="0"/>
          </a:p>
        </p:txBody>
      </p:sp>
    </p:spTree>
    <p:extLst>
      <p:ext uri="{BB962C8B-B14F-4D97-AF65-F5344CB8AC3E}">
        <p14:creationId xmlns:p14="http://schemas.microsoft.com/office/powerpoint/2010/main" val="37881495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782300" cy="2200275"/>
          </a:xfrm>
        </p:spPr>
        <p:txBody>
          <a:bodyPr>
            <a:normAutofit/>
          </a:bodyPr>
          <a:lstStyle/>
          <a:p>
            <a:r>
              <a:rPr lang="en-GB" altLang="en-US" b="1" dirty="0"/>
              <a:t>George was an excellent soldier and was chosen to protect the emperor, Emperor Diocletian.</a:t>
            </a:r>
            <a:r>
              <a:rPr lang="en-US" altLang="en-US" b="1" dirty="0"/>
              <a:t/>
            </a:r>
            <a:br>
              <a:rPr lang="en-US" altLang="en-US" b="1" dirty="0"/>
            </a:br>
            <a:endParaRPr lang="en-GB" dirty="0"/>
          </a:p>
        </p:txBody>
      </p:sp>
      <p:pic>
        <p:nvPicPr>
          <p:cNvPr id="4" name="Picture 3"/>
          <p:cNvPicPr>
            <a:picLocks noChangeAspect="1"/>
          </p:cNvPicPr>
          <p:nvPr/>
        </p:nvPicPr>
        <p:blipFill>
          <a:blip r:embed="rId2"/>
          <a:stretch>
            <a:fillRect/>
          </a:stretch>
        </p:blipFill>
        <p:spPr>
          <a:xfrm>
            <a:off x="4510902" y="2429070"/>
            <a:ext cx="3170195" cy="4285859"/>
          </a:xfrm>
          <a:prstGeom prst="rect">
            <a:avLst/>
          </a:prstGeom>
        </p:spPr>
      </p:pic>
    </p:spTree>
    <p:extLst>
      <p:ext uri="{BB962C8B-B14F-4D97-AF65-F5344CB8AC3E}">
        <p14:creationId xmlns:p14="http://schemas.microsoft.com/office/powerpoint/2010/main" val="2932824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972800" cy="2047875"/>
          </a:xfrm>
        </p:spPr>
        <p:txBody>
          <a:bodyPr>
            <a:normAutofit fontScale="90000"/>
          </a:bodyPr>
          <a:lstStyle/>
          <a:p>
            <a:r>
              <a:rPr lang="en-GB" altLang="en-US" b="1" dirty="0"/>
              <a:t>Emperor Diocletian was not a Christian, in fact he hated Christians!  He order that any Christians within the Roman army should be killed!</a:t>
            </a:r>
            <a:r>
              <a:rPr lang="en-US" altLang="en-US" b="1" dirty="0"/>
              <a:t/>
            </a:r>
            <a:br>
              <a:rPr lang="en-US" altLang="en-US" b="1" dirty="0"/>
            </a:br>
            <a:endParaRPr lang="en-GB" dirty="0"/>
          </a:p>
        </p:txBody>
      </p:sp>
      <p:pic>
        <p:nvPicPr>
          <p:cNvPr id="4" name="Picture 4" descr="rome_gladiat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8713" y="2560638"/>
            <a:ext cx="3960812" cy="3948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82196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571625"/>
            <a:ext cx="10515600" cy="1325563"/>
          </a:xfrm>
        </p:spPr>
        <p:txBody>
          <a:bodyPr>
            <a:normAutofit fontScale="90000"/>
          </a:bodyPr>
          <a:lstStyle/>
          <a:p>
            <a:r>
              <a:rPr lang="en-GB" altLang="en-US" b="1" dirty="0"/>
              <a:t>George disagreed with the emperor and told him that he was, himself, a Christian.  The emperor didn’t want to lose one of his best soldiers and tried to convince George to stop being a Christian.  He even offered him land and money!</a:t>
            </a:r>
            <a:r>
              <a:rPr lang="en-US" altLang="en-US" b="1" dirty="0"/>
              <a:t/>
            </a:r>
            <a:br>
              <a:rPr lang="en-US" altLang="en-US" b="1" dirty="0"/>
            </a:br>
            <a:endParaRPr lang="en-GB" dirty="0"/>
          </a:p>
        </p:txBody>
      </p:sp>
      <p:pic>
        <p:nvPicPr>
          <p:cNvPr id="4" name="Picture 6" descr="rome_soldier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7925" y="3043238"/>
            <a:ext cx="2030413" cy="27352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24755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952625"/>
            <a:ext cx="10515600" cy="1325563"/>
          </a:xfrm>
        </p:spPr>
        <p:txBody>
          <a:bodyPr>
            <a:normAutofit fontScale="90000"/>
          </a:bodyPr>
          <a:lstStyle/>
          <a:p>
            <a:pPr>
              <a:spcBef>
                <a:spcPct val="50000"/>
              </a:spcBef>
            </a:pPr>
            <a:r>
              <a:rPr lang="en-GB" altLang="en-US" b="1" dirty="0"/>
              <a:t>Time and time again, George refused the emperor’s offers, saying that his Christian faith was too important to him.</a:t>
            </a:r>
            <a:br>
              <a:rPr lang="en-GB" altLang="en-US" b="1" dirty="0"/>
            </a:br>
            <a:r>
              <a:rPr lang="en-GB" altLang="en-US" b="1" dirty="0"/>
              <a:t/>
            </a:r>
            <a:br>
              <a:rPr lang="en-GB" altLang="en-US" b="1" dirty="0"/>
            </a:br>
            <a:r>
              <a:rPr lang="en-GB" altLang="en-US" b="1" dirty="0"/>
              <a:t>Eventually Diocletian lost patience and had George beheaded on        </a:t>
            </a:r>
            <a:r>
              <a:rPr lang="en-GB" altLang="en-US" b="1" dirty="0">
                <a:solidFill>
                  <a:srgbClr val="FF3300"/>
                </a:solidFill>
              </a:rPr>
              <a:t>23</a:t>
            </a:r>
            <a:r>
              <a:rPr lang="en-GB" altLang="en-US" b="1" baseline="30000" dirty="0">
                <a:solidFill>
                  <a:srgbClr val="FF3300"/>
                </a:solidFill>
              </a:rPr>
              <a:t>rd</a:t>
            </a:r>
            <a:r>
              <a:rPr lang="en-GB" altLang="en-US" b="1" dirty="0">
                <a:solidFill>
                  <a:srgbClr val="FF3300"/>
                </a:solidFill>
              </a:rPr>
              <a:t> April 303</a:t>
            </a:r>
            <a:r>
              <a:rPr lang="en-GB" altLang="en-US" b="1" dirty="0">
                <a:solidFill>
                  <a:schemeClr val="bg1"/>
                </a:solidFill>
              </a:rPr>
              <a:t>.</a:t>
            </a:r>
            <a:r>
              <a:rPr lang="en-US" altLang="en-US" b="1" dirty="0">
                <a:solidFill>
                  <a:schemeClr val="bg1"/>
                </a:solidFill>
              </a:rPr>
              <a:t/>
            </a:r>
            <a:br>
              <a:rPr lang="en-US" altLang="en-US" b="1" dirty="0">
                <a:solidFill>
                  <a:schemeClr val="bg1"/>
                </a:solidFill>
              </a:rPr>
            </a:br>
            <a:endParaRPr lang="en-GB" dirty="0"/>
          </a:p>
        </p:txBody>
      </p:sp>
    </p:spTree>
    <p:extLst>
      <p:ext uri="{BB962C8B-B14F-4D97-AF65-F5344CB8AC3E}">
        <p14:creationId xmlns:p14="http://schemas.microsoft.com/office/powerpoint/2010/main" val="27270884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b="1" dirty="0"/>
              <a:t>Christians were so proud of George’s bravery that he was made a saint.</a:t>
            </a:r>
            <a:endParaRPr lang="en-GB" dirty="0"/>
          </a:p>
        </p:txBody>
      </p:sp>
      <p:sp>
        <p:nvSpPr>
          <p:cNvPr id="3" name="Content Placeholder 2"/>
          <p:cNvSpPr>
            <a:spLocks noGrp="1"/>
          </p:cNvSpPr>
          <p:nvPr>
            <p:ph idx="1"/>
          </p:nvPr>
        </p:nvSpPr>
        <p:spPr>
          <a:xfrm>
            <a:off x="838200" y="2003425"/>
            <a:ext cx="10515600" cy="4351338"/>
          </a:xfrm>
        </p:spPr>
        <p:txBody>
          <a:bodyPr/>
          <a:lstStyle/>
          <a:p>
            <a:pPr marL="0" indent="0">
              <a:buNone/>
            </a:pPr>
            <a:r>
              <a:rPr lang="en-GB" altLang="en-US" sz="3600" b="1" dirty="0"/>
              <a:t>They built churches in his honour and George’s story was used to demonstrate the power of faith and to convince others to become Christians.</a:t>
            </a:r>
            <a:endParaRPr lang="en-US" altLang="en-US" sz="3600" b="1" dirty="0"/>
          </a:p>
          <a:p>
            <a:pPr marL="0" indent="0">
              <a:buNone/>
            </a:pPr>
            <a:endParaRPr lang="en-GB" dirty="0"/>
          </a:p>
        </p:txBody>
      </p:sp>
      <p:pic>
        <p:nvPicPr>
          <p:cNvPr id="4" name="Picture 4" descr="rome_m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69525" y="2381250"/>
            <a:ext cx="1857375"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32731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66824" y="146050"/>
            <a:ext cx="9820275" cy="6546850"/>
          </a:xfrm>
          <a:prstGeom prst="rect">
            <a:avLst/>
          </a:prstGeom>
        </p:spPr>
      </p:pic>
    </p:spTree>
    <p:extLst>
      <p:ext uri="{BB962C8B-B14F-4D97-AF65-F5344CB8AC3E}">
        <p14:creationId xmlns:p14="http://schemas.microsoft.com/office/powerpoint/2010/main" val="39319226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82563" y="-131764"/>
            <a:ext cx="12455442" cy="6989763"/>
          </a:xfrm>
          <a:prstGeom prst="rect">
            <a:avLst/>
          </a:prstGeom>
        </p:spPr>
      </p:pic>
    </p:spTree>
    <p:extLst>
      <p:ext uri="{BB962C8B-B14F-4D97-AF65-F5344CB8AC3E}">
        <p14:creationId xmlns:p14="http://schemas.microsoft.com/office/powerpoint/2010/main" val="18875678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3600" y="2193925"/>
            <a:ext cx="10515600" cy="1325563"/>
          </a:xfrm>
        </p:spPr>
        <p:txBody>
          <a:bodyPr>
            <a:noAutofit/>
          </a:bodyPr>
          <a:lstStyle/>
          <a:p>
            <a:r>
              <a:rPr lang="en-GB" sz="6000" dirty="0" smtClean="0"/>
              <a:t>As a class we then thought about times, when we felt brave.</a:t>
            </a:r>
            <a:endParaRPr lang="en-GB" sz="6000" dirty="0"/>
          </a:p>
        </p:txBody>
      </p:sp>
    </p:spTree>
    <p:extLst>
      <p:ext uri="{BB962C8B-B14F-4D97-AF65-F5344CB8AC3E}">
        <p14:creationId xmlns:p14="http://schemas.microsoft.com/office/powerpoint/2010/main" val="9130281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51</TotalTime>
  <Words>329</Words>
  <Application>Microsoft Office PowerPoint</Application>
  <PresentationFormat>Widescreen</PresentationFormat>
  <Paragraphs>17</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Under the Lord’s wings you shall take refuge; His faithfulness is a buckler and shield. You shall not fear the terror of the night, nor the arrow that flies by day. (Psalm 91:4-5)</vt:lpstr>
      <vt:lpstr>PowerPoint Presentation</vt:lpstr>
      <vt:lpstr>PowerPoint Presentation</vt:lpstr>
      <vt:lpstr>George was an excellent soldier and was chosen to protect the emperor, Emperor Diocletian. </vt:lpstr>
      <vt:lpstr>Emperor Diocletian was not a Christian, in fact he hated Christians!  He order that any Christians within the Roman army should be killed! </vt:lpstr>
      <vt:lpstr>George disagreed with the emperor and told him that he was, himself, a Christian.  The emperor didn’t want to lose one of his best soldiers and tried to convince George to stop being a Christian.  He even offered him land and money! </vt:lpstr>
      <vt:lpstr>Time and time again, George refused the emperor’s offers, saying that his Christian faith was too important to him.  Eventually Diocletian lost patience and had George beheaded on        23rd April 303. </vt:lpstr>
      <vt:lpstr>Christians were so proud of George’s bravery that he was made a saint.</vt:lpstr>
      <vt:lpstr>PowerPoint Presentation</vt:lpstr>
      <vt:lpstr>PowerPoint Presentation</vt:lpstr>
      <vt:lpstr>As a class we then thought about times, when we felt brave.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 the Lord’s wings you shall take refuge; His faithfulness is a buckler and shield. You shall not fear the terror of the night, nor the arrow that flies by day. (Psalm 91:4-5)</dc:title>
  <dc:creator>Olivia New</dc:creator>
  <cp:lastModifiedBy>Olivia New</cp:lastModifiedBy>
  <cp:revision>4</cp:revision>
  <dcterms:created xsi:type="dcterms:W3CDTF">2023-04-06T12:15:25Z</dcterms:created>
  <dcterms:modified xsi:type="dcterms:W3CDTF">2023-04-21T15:34:21Z</dcterms:modified>
</cp:coreProperties>
</file>