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5" r:id="rId10"/>
    <p:sldId id="270" r:id="rId11"/>
    <p:sldId id="269" r:id="rId12"/>
    <p:sldId id="271"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15" d="100"/>
          <a:sy n="115" d="100"/>
        </p:scale>
        <p:origin x="144"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EA359BD-2E6B-4D7E-9056-DD49FA50C431}"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2496821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A359BD-2E6B-4D7E-9056-DD49FA50C431}"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4120693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A359BD-2E6B-4D7E-9056-DD49FA50C431}"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1533822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EA359BD-2E6B-4D7E-9056-DD49FA50C431}"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1403121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EA359BD-2E6B-4D7E-9056-DD49FA50C431}" type="datetimeFigureOut">
              <a:rPr lang="en-GB" smtClean="0"/>
              <a:t>21/11/2022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3914633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EA359BD-2E6B-4D7E-9056-DD49FA50C431}" type="datetimeFigureOut">
              <a:rPr lang="en-GB" smtClean="0"/>
              <a:t>21/11/2022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3917278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A359BD-2E6B-4D7E-9056-DD49FA50C431}" type="datetimeFigureOut">
              <a:rPr lang="en-GB" smtClean="0"/>
              <a:t>21/11/2022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3976003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EA359BD-2E6B-4D7E-9056-DD49FA50C431}"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84543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EA359BD-2E6B-4D7E-9056-DD49FA50C431}" type="datetimeFigureOut">
              <a:rPr lang="en-GB" smtClean="0"/>
              <a:t>21/11/2022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503469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A359BD-2E6B-4D7E-9056-DD49FA50C431}"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3596462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A359BD-2E6B-4D7E-9056-DD49FA50C431}" type="datetimeFigureOut">
              <a:rPr lang="en-GB" smtClean="0"/>
              <a:t>21/11/2022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CBFD5D-D17F-47EA-B36F-1E93B2E7FA8A}" type="slidenum">
              <a:rPr lang="en-GB" smtClean="0"/>
              <a:t>‹#›</a:t>
            </a:fld>
            <a:endParaRPr lang="en-GB"/>
          </a:p>
        </p:txBody>
      </p:sp>
    </p:spTree>
    <p:extLst>
      <p:ext uri="{BB962C8B-B14F-4D97-AF65-F5344CB8AC3E}">
        <p14:creationId xmlns:p14="http://schemas.microsoft.com/office/powerpoint/2010/main" val="2047978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A359BD-2E6B-4D7E-9056-DD49FA50C431}" type="datetimeFigureOut">
              <a:rPr lang="en-GB" smtClean="0"/>
              <a:t>21/11/2022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CBFD5D-D17F-47EA-B36F-1E93B2E7FA8A}" type="slidenum">
              <a:rPr lang="en-GB" smtClean="0"/>
              <a:t>‹#›</a:t>
            </a:fld>
            <a:endParaRPr lang="en-GB"/>
          </a:p>
        </p:txBody>
      </p:sp>
    </p:spTree>
    <p:extLst>
      <p:ext uri="{BB962C8B-B14F-4D97-AF65-F5344CB8AC3E}">
        <p14:creationId xmlns:p14="http://schemas.microsoft.com/office/powerpoint/2010/main" val="24439965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777" y="3603822"/>
            <a:ext cx="4248150" cy="2832100"/>
          </a:xfrm>
          <a:prstGeom prst="rect">
            <a:avLst/>
          </a:prstGeom>
        </p:spPr>
      </p:pic>
      <p:sp>
        <p:nvSpPr>
          <p:cNvPr id="5" name="Rectangle 4"/>
          <p:cNvSpPr/>
          <p:nvPr/>
        </p:nvSpPr>
        <p:spPr>
          <a:xfrm>
            <a:off x="9094922" y="3496886"/>
            <a:ext cx="2895600" cy="3277820"/>
          </a:xfrm>
          <a:prstGeom prst="rect">
            <a:avLst/>
          </a:prstGeom>
        </p:spPr>
        <p:txBody>
          <a:bodyPr wrap="square">
            <a:spAutoFit/>
          </a:bodyPr>
          <a:lstStyle/>
          <a:p>
            <a:pPr>
              <a:lnSpc>
                <a:spcPct val="115000"/>
              </a:lnSpc>
              <a:spcAft>
                <a:spcPts val="1000"/>
              </a:spcAft>
            </a:pPr>
            <a:r>
              <a:rPr lang="en-GB" dirty="0" smtClean="0">
                <a:latin typeface="Calibri" panose="020F0502020204030204" pitchFamily="34" charset="0"/>
                <a:ea typeface="Calibri" panose="020F0502020204030204" pitchFamily="34" charset="0"/>
                <a:cs typeface="Times New Roman" panose="02020603050405020304" pitchFamily="18" charset="0"/>
              </a:rPr>
              <a:t>Children </a:t>
            </a:r>
            <a:r>
              <a:rPr lang="en-GB" dirty="0">
                <a:latin typeface="Calibri" panose="020F0502020204030204" pitchFamily="34" charset="0"/>
                <a:ea typeface="Calibri" panose="020F0502020204030204" pitchFamily="34" charset="0"/>
                <a:cs typeface="Times New Roman" panose="02020603050405020304" pitchFamily="18" charset="0"/>
              </a:rPr>
              <a:t>go from their home to the shops or the doctor’s surgery. These areas are often busy and noisy with plenty of opportunity for social interactions between different friendship groups who all share a common concept of “home” &amp; “family life” role play.</a:t>
            </a:r>
          </a:p>
        </p:txBody>
      </p:sp>
      <p:sp>
        <p:nvSpPr>
          <p:cNvPr id="6" name="TextBox 5"/>
          <p:cNvSpPr txBox="1"/>
          <p:nvPr/>
        </p:nvSpPr>
        <p:spPr>
          <a:xfrm>
            <a:off x="424651" y="248993"/>
            <a:ext cx="4823243" cy="369332"/>
          </a:xfrm>
          <a:prstGeom prst="rect">
            <a:avLst/>
          </a:prstGeom>
          <a:noFill/>
        </p:spPr>
        <p:txBody>
          <a:bodyPr wrap="none" rtlCol="0">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Domestic role play &amp; topic based role play areas</a:t>
            </a:r>
            <a:endParaRPr lang="en-GB" b="1"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1928" y="375403"/>
            <a:ext cx="4485145" cy="2990097"/>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3445" y="3631282"/>
            <a:ext cx="4206959" cy="280463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63649" y="725261"/>
            <a:ext cx="4157437" cy="2771625"/>
          </a:xfrm>
          <a:prstGeom prst="rect">
            <a:avLst/>
          </a:prstGeom>
        </p:spPr>
      </p:pic>
    </p:spTree>
    <p:extLst>
      <p:ext uri="{BB962C8B-B14F-4D97-AF65-F5344CB8AC3E}">
        <p14:creationId xmlns:p14="http://schemas.microsoft.com/office/powerpoint/2010/main" val="1681676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2149" y="1333136"/>
            <a:ext cx="6014357" cy="4009571"/>
          </a:xfrm>
          <a:prstGeom prst="rect">
            <a:avLst/>
          </a:prstGeom>
        </p:spPr>
      </p:pic>
      <p:sp>
        <p:nvSpPr>
          <p:cNvPr id="6" name="Rectangle 5"/>
          <p:cNvSpPr/>
          <p:nvPr/>
        </p:nvSpPr>
        <p:spPr>
          <a:xfrm>
            <a:off x="249018" y="759630"/>
            <a:ext cx="5252720" cy="1685077"/>
          </a:xfrm>
          <a:prstGeom prst="rect">
            <a:avLst/>
          </a:prstGeom>
        </p:spPr>
        <p:txBody>
          <a:bodyPr wrap="square">
            <a:spAutoFit/>
          </a:bodyPr>
          <a:lstStyle/>
          <a:p>
            <a:pPr>
              <a:lnSpc>
                <a:spcPct val="115000"/>
              </a:lnSpc>
              <a:spcAft>
                <a:spcPts val="1000"/>
              </a:spcAft>
            </a:pPr>
            <a:r>
              <a:rPr lang="en-US" dirty="0">
                <a:latin typeface="Calibri" panose="020F0502020204030204" pitchFamily="34" charset="0"/>
                <a:ea typeface="Calibri" panose="020F0502020204030204" pitchFamily="34" charset="0"/>
                <a:cs typeface="Times New Roman" panose="02020603050405020304" pitchFamily="18" charset="0"/>
              </a:rPr>
              <a:t>The </a:t>
            </a:r>
            <a:r>
              <a:rPr lang="en-US" dirty="0" err="1" smtClean="0">
                <a:latin typeface="Calibri" panose="020F0502020204030204" pitchFamily="34" charset="0"/>
                <a:ea typeface="Calibri" panose="020F0502020204030204" pitchFamily="34" charset="0"/>
                <a:cs typeface="Times New Roman" panose="02020603050405020304" pitchFamily="18" charset="0"/>
              </a:rPr>
              <a:t>maths</a:t>
            </a:r>
            <a:r>
              <a:rPr lang="en-US" dirty="0" smtClean="0">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area has both table tops and floor space to help the children with their understanding of pattern making, sequencing and, through a range of equipment to develop their understanding and fluency with number, shape, space and measures.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p:cNvSpPr txBox="1"/>
          <p:nvPr/>
        </p:nvSpPr>
        <p:spPr>
          <a:xfrm>
            <a:off x="2337163" y="248558"/>
            <a:ext cx="2971800" cy="369332"/>
          </a:xfrm>
          <a:prstGeom prst="rect">
            <a:avLst/>
          </a:prstGeom>
          <a:noFill/>
        </p:spPr>
        <p:txBody>
          <a:bodyPr wrap="square" rtlCol="0">
            <a:spAutoFit/>
          </a:bodyPr>
          <a:lstStyle/>
          <a:p>
            <a:r>
              <a:rPr lang="en-GB" b="1" dirty="0" smtClean="0"/>
              <a:t>Maths Area</a:t>
            </a:r>
            <a:endParaRPr lang="en-GB" b="1"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018" y="2773260"/>
            <a:ext cx="5500091" cy="3666727"/>
          </a:xfrm>
          <a:prstGeom prst="rect">
            <a:avLst/>
          </a:prstGeom>
        </p:spPr>
      </p:pic>
    </p:spTree>
    <p:extLst>
      <p:ext uri="{BB962C8B-B14F-4D97-AF65-F5344CB8AC3E}">
        <p14:creationId xmlns:p14="http://schemas.microsoft.com/office/powerpoint/2010/main" val="1337344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552" y="730718"/>
            <a:ext cx="4390324" cy="2926882"/>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18073" y="2026481"/>
            <a:ext cx="3703320" cy="2468880"/>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8421" y="3821926"/>
            <a:ext cx="4328975" cy="2885983"/>
          </a:xfrm>
          <a:prstGeom prst="rect">
            <a:avLst/>
          </a:prstGeom>
        </p:spPr>
      </p:pic>
      <p:sp>
        <p:nvSpPr>
          <p:cNvPr id="3" name="Rectangle 2"/>
          <p:cNvSpPr/>
          <p:nvPr/>
        </p:nvSpPr>
        <p:spPr>
          <a:xfrm>
            <a:off x="8599932" y="2623563"/>
            <a:ext cx="3606800" cy="4233467"/>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Large block Construction and Small World are two areas combined so the children can build miniature environments and act out scenarios using small world figures. Plenty of floor space rather than tables enable the play to grow and evolve. This is a highly creative (sometimes noisy) area which also encourages sharing, problem solving, critical thinking, resilience and is also an area rich in communication opportunities.</a:t>
            </a:r>
          </a:p>
        </p:txBody>
      </p:sp>
      <p:sp>
        <p:nvSpPr>
          <p:cNvPr id="4" name="Rectangle 3"/>
          <p:cNvSpPr/>
          <p:nvPr/>
        </p:nvSpPr>
        <p:spPr>
          <a:xfrm>
            <a:off x="413639" y="189469"/>
            <a:ext cx="4221861"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Large Block Construction and Small World </a:t>
            </a:r>
            <a:endParaRPr lang="en-GB" b="1"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7576" y="4394332"/>
            <a:ext cx="3470365" cy="2313577"/>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89946" y="189469"/>
            <a:ext cx="3081599" cy="2054399"/>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0951" y="104274"/>
            <a:ext cx="3351483" cy="2234322"/>
          </a:xfrm>
          <a:prstGeom prst="rect">
            <a:avLst/>
          </a:prstGeom>
        </p:spPr>
      </p:pic>
    </p:spTree>
    <p:extLst>
      <p:ext uri="{BB962C8B-B14F-4D97-AF65-F5344CB8AC3E}">
        <p14:creationId xmlns:p14="http://schemas.microsoft.com/office/powerpoint/2010/main" val="2188383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7257" y="219527"/>
            <a:ext cx="5447212" cy="363147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625" y="3266714"/>
            <a:ext cx="5064397" cy="3376265"/>
          </a:xfrm>
          <a:prstGeom prst="rect">
            <a:avLst/>
          </a:prstGeom>
        </p:spPr>
      </p:pic>
      <p:sp>
        <p:nvSpPr>
          <p:cNvPr id="3" name="Rectangle 2"/>
          <p:cNvSpPr/>
          <p:nvPr/>
        </p:nvSpPr>
        <p:spPr>
          <a:xfrm>
            <a:off x="8490857" y="585933"/>
            <a:ext cx="3344091" cy="5507662"/>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Art area is positioned near to a sink and the Junk modelling workshop. Table tops are important for sociable and collaborative work to take place. An easel is also set up to ensure that there is always a space reserved for painting and to help develop gross motor skills and hand eye co-ordination. Tools and equipment are readily available to promote independence alongside creativity and exploration. Recycled and decorative materials are provided alongside a range of opportunities to cut and fix.</a:t>
            </a:r>
          </a:p>
        </p:txBody>
      </p:sp>
      <p:sp>
        <p:nvSpPr>
          <p:cNvPr id="4" name="Rectangle 3"/>
          <p:cNvSpPr/>
          <p:nvPr/>
        </p:nvSpPr>
        <p:spPr>
          <a:xfrm>
            <a:off x="605602" y="1373789"/>
            <a:ext cx="1445267"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Art Area </a:t>
            </a:r>
            <a:endParaRPr lang="en-GB" b="1" dirty="0"/>
          </a:p>
        </p:txBody>
      </p:sp>
    </p:spTree>
    <p:extLst>
      <p:ext uri="{BB962C8B-B14F-4D97-AF65-F5344CB8AC3E}">
        <p14:creationId xmlns:p14="http://schemas.microsoft.com/office/powerpoint/2010/main" val="45713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33211" y="124152"/>
            <a:ext cx="4408710" cy="7038337"/>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sensory nature of Sand and Water means that this area is often messy and lively but full of rich learning and sociable opportunities. These two areas are situated next to each other and near to a sink. Observing how water reacts with other objects, exploring cause &amp; effect, movement, speed, flow and capacity are all by-products of children following their natural desire to experiment with water</a:t>
            </a:r>
            <a:r>
              <a:rPr lang="en-GB" dirty="0" smtClean="0">
                <a:latin typeface="Calibri" panose="020F0502020204030204" pitchFamily="34"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t>The flexibility of wet sand enables the children to explore how they can shape, move and control materials. Children can also use small world resources to develop their imagination. Both sand and water require the children to develop their independence and negotiation skills as only 4 children are allowed in each area. They also need to take responsibility for keeping the area clean and tidy.</a:t>
            </a:r>
          </a:p>
          <a:p>
            <a:pPr>
              <a:lnSpc>
                <a:spcPct val="115000"/>
              </a:lnSpc>
              <a:spcAft>
                <a:spcPts val="10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285" y="119073"/>
            <a:ext cx="3681464" cy="245431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056" y="4294842"/>
            <a:ext cx="3629201" cy="2419467"/>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0969"/>
          <a:stretch/>
        </p:blipFill>
        <p:spPr>
          <a:xfrm>
            <a:off x="164285" y="2739572"/>
            <a:ext cx="4199566" cy="3144653"/>
          </a:xfrm>
          <a:prstGeom prst="rect">
            <a:avLst/>
          </a:prstGeom>
        </p:spPr>
      </p:pic>
      <p:sp>
        <p:nvSpPr>
          <p:cNvPr id="5" name="TextBox 4"/>
          <p:cNvSpPr txBox="1"/>
          <p:nvPr/>
        </p:nvSpPr>
        <p:spPr>
          <a:xfrm>
            <a:off x="4872445" y="3221737"/>
            <a:ext cx="3200400" cy="369332"/>
          </a:xfrm>
          <a:prstGeom prst="rect">
            <a:avLst/>
          </a:prstGeom>
          <a:noFill/>
        </p:spPr>
        <p:txBody>
          <a:bodyPr wrap="square" rtlCol="0">
            <a:spAutoFit/>
          </a:bodyPr>
          <a:lstStyle/>
          <a:p>
            <a:r>
              <a:rPr lang="en-GB" b="1" dirty="0" smtClean="0"/>
              <a:t>Sand and Water Trays </a:t>
            </a:r>
            <a:endParaRPr lang="en-GB" b="1"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94703" y="114907"/>
            <a:ext cx="3687711" cy="2458475"/>
          </a:xfrm>
          <a:prstGeom prst="rect">
            <a:avLst/>
          </a:prstGeom>
        </p:spPr>
      </p:pic>
    </p:spTree>
    <p:extLst>
      <p:ext uri="{BB962C8B-B14F-4D97-AF65-F5344CB8AC3E}">
        <p14:creationId xmlns:p14="http://schemas.microsoft.com/office/powerpoint/2010/main" val="209217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28000" y="143799"/>
            <a:ext cx="4064000" cy="4233467"/>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investigation area/station offers the chance to explore, experiment and observe &amp; is coupled with the opportunity to do observational drawing. Nature is at the heart of this area where children learn to appreciate the ever changing seasons and explore the fascination of the natural world. Alongside resources to encourage investigation there are also a range of natural resources to aid the children as they explore pattern, shape, colour, texture and size.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2252" y="143799"/>
            <a:ext cx="3857897" cy="257193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107" y="3236322"/>
            <a:ext cx="4438650" cy="2959100"/>
          </a:xfrm>
          <a:prstGeom prst="rect">
            <a:avLst/>
          </a:prstGeom>
        </p:spPr>
      </p:pic>
      <p:sp>
        <p:nvSpPr>
          <p:cNvPr id="5" name="Rectangle 4"/>
          <p:cNvSpPr/>
          <p:nvPr/>
        </p:nvSpPr>
        <p:spPr>
          <a:xfrm>
            <a:off x="5066886" y="298259"/>
            <a:ext cx="2319289"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Investigation </a:t>
            </a:r>
            <a:r>
              <a:rPr lang="en-GB" b="1" dirty="0">
                <a:latin typeface="Calibri" panose="020F0502020204030204" pitchFamily="34" charset="0"/>
                <a:ea typeface="Calibri" panose="020F0502020204030204" pitchFamily="34" charset="0"/>
                <a:cs typeface="Times New Roman" panose="02020603050405020304" pitchFamily="18" charset="0"/>
              </a:rPr>
              <a:t>A</a:t>
            </a:r>
            <a:r>
              <a:rPr lang="en-GB" b="1" dirty="0" smtClean="0">
                <a:latin typeface="Calibri" panose="020F0502020204030204" pitchFamily="34" charset="0"/>
                <a:ea typeface="Calibri" panose="020F0502020204030204" pitchFamily="34" charset="0"/>
                <a:cs typeface="Times New Roman" panose="02020603050405020304" pitchFamily="18" charset="0"/>
              </a:rPr>
              <a:t>rea</a:t>
            </a:r>
            <a:endParaRPr lang="en-GB" b="1" dirty="0"/>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3424" y="4151356"/>
            <a:ext cx="3846986" cy="256465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55233" y="4328051"/>
            <a:ext cx="3581944" cy="2387962"/>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6321" y="890299"/>
            <a:ext cx="4110699" cy="2740466"/>
          </a:xfrm>
          <a:prstGeom prst="rect">
            <a:avLst/>
          </a:prstGeom>
        </p:spPr>
      </p:pic>
    </p:spTree>
    <p:extLst>
      <p:ext uri="{BB962C8B-B14F-4D97-AF65-F5344CB8AC3E}">
        <p14:creationId xmlns:p14="http://schemas.microsoft.com/office/powerpoint/2010/main" val="1351073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00" y="272534"/>
            <a:ext cx="4724400" cy="3277820"/>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Mark making area has several tables to promote the importance of good posture for pencil control. The area is positioned in the heart of the unit between both classrooms so that it is easily accessible for writing inspirations that have originated in the different areas. There is range of tools and resources to entice the children to pick up a pencil alongside equipment that provide a scaffold to practice and develop their writing skills.</a:t>
            </a:r>
          </a:p>
        </p:txBody>
      </p:sp>
      <p:sp>
        <p:nvSpPr>
          <p:cNvPr id="3" name="Rectangle 2"/>
          <p:cNvSpPr/>
          <p:nvPr/>
        </p:nvSpPr>
        <p:spPr>
          <a:xfrm>
            <a:off x="4319157" y="272534"/>
            <a:ext cx="2419893"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Mark Making Area </a:t>
            </a:r>
            <a:endParaRPr lang="en-GB"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000" y="1168839"/>
            <a:ext cx="5734050" cy="38227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6300" y="3550354"/>
            <a:ext cx="4597400" cy="3064933"/>
          </a:xfrm>
          <a:prstGeom prst="rect">
            <a:avLst/>
          </a:prstGeom>
        </p:spPr>
      </p:pic>
    </p:spTree>
    <p:extLst>
      <p:ext uri="{BB962C8B-B14F-4D97-AF65-F5344CB8AC3E}">
        <p14:creationId xmlns:p14="http://schemas.microsoft.com/office/powerpoint/2010/main" val="1536166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6926" r="21905"/>
          <a:stretch/>
        </p:blipFill>
        <p:spPr>
          <a:xfrm>
            <a:off x="419100" y="495300"/>
            <a:ext cx="5219700" cy="4889500"/>
          </a:xfrm>
          <a:prstGeom prst="rect">
            <a:avLst/>
          </a:prstGeom>
        </p:spPr>
      </p:pic>
      <p:sp>
        <p:nvSpPr>
          <p:cNvPr id="3" name="Rectangle 2"/>
          <p:cNvSpPr/>
          <p:nvPr/>
        </p:nvSpPr>
        <p:spPr>
          <a:xfrm>
            <a:off x="8813800" y="3698236"/>
            <a:ext cx="3086100" cy="2640723"/>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Book corner is positioned in a quieter area of the unit and the cosy space with soft seating on the low level bed offers a homelike comforting quality designed to be a gentle sanctuary to engage with books and stories. </a:t>
            </a:r>
          </a:p>
        </p:txBody>
      </p:sp>
      <p:sp>
        <p:nvSpPr>
          <p:cNvPr id="4" name="Rectangle 3"/>
          <p:cNvSpPr/>
          <p:nvPr/>
        </p:nvSpPr>
        <p:spPr>
          <a:xfrm>
            <a:off x="6894631" y="495300"/>
            <a:ext cx="1804148"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Book corner </a:t>
            </a:r>
            <a:endParaRPr lang="en-GB" b="1"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2328" y="1020350"/>
            <a:ext cx="4016829" cy="267788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05151" y="3804482"/>
            <a:ext cx="4351020" cy="2900680"/>
          </a:xfrm>
          <a:prstGeom prst="rect">
            <a:avLst/>
          </a:prstGeom>
        </p:spPr>
      </p:pic>
    </p:spTree>
    <p:extLst>
      <p:ext uri="{BB962C8B-B14F-4D97-AF65-F5344CB8AC3E}">
        <p14:creationId xmlns:p14="http://schemas.microsoft.com/office/powerpoint/2010/main" val="259501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1784" y="1394823"/>
            <a:ext cx="6210300" cy="4140200"/>
          </a:xfrm>
          <a:prstGeom prst="rect">
            <a:avLst/>
          </a:prstGeom>
        </p:spPr>
      </p:pic>
      <p:sp>
        <p:nvSpPr>
          <p:cNvPr id="4" name="Rectangle 3"/>
          <p:cNvSpPr/>
          <p:nvPr/>
        </p:nvSpPr>
        <p:spPr>
          <a:xfrm>
            <a:off x="2307177" y="450334"/>
            <a:ext cx="2199513"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Playdough Table </a:t>
            </a:r>
            <a:endParaRPr lang="en-GB" b="1"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2889" y="3107354"/>
            <a:ext cx="5069477" cy="3379651"/>
          </a:xfrm>
          <a:prstGeom prst="rect">
            <a:avLst/>
          </a:prstGeom>
        </p:spPr>
      </p:pic>
      <p:sp>
        <p:nvSpPr>
          <p:cNvPr id="6" name="Rectangle 5"/>
          <p:cNvSpPr/>
          <p:nvPr/>
        </p:nvSpPr>
        <p:spPr>
          <a:xfrm>
            <a:off x="6963298" y="450334"/>
            <a:ext cx="5032760" cy="2308324"/>
          </a:xfrm>
          <a:prstGeom prst="rect">
            <a:avLst/>
          </a:prstGeom>
        </p:spPr>
        <p:txBody>
          <a:bodyPr wrap="square">
            <a:spAutoFit/>
          </a:bodyPr>
          <a:lstStyle/>
          <a:p>
            <a:r>
              <a:rPr lang="en-US" dirty="0">
                <a:solidFill>
                  <a:srgbClr val="000000"/>
                </a:solidFill>
                <a:latin typeface="Calibri" panose="020F0502020204030204" pitchFamily="34" charset="0"/>
              </a:rPr>
              <a:t>The playdough area appeals to children's creativity. There are plenty of opportunities for imaginative role play alongside shaping and cutting the playdough. This area offers communication experiences and also helps the children develop collaborative play. In addition, developing the children's fine motor skills will help them with their pencil control.</a:t>
            </a:r>
            <a:endParaRPr lang="en-GB" dirty="0"/>
          </a:p>
        </p:txBody>
      </p:sp>
    </p:spTree>
    <p:extLst>
      <p:ext uri="{BB962C8B-B14F-4D97-AF65-F5344CB8AC3E}">
        <p14:creationId xmlns:p14="http://schemas.microsoft.com/office/powerpoint/2010/main" val="43480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8640" y="5979837"/>
            <a:ext cx="11430000" cy="729430"/>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The Funky fingers table is designed to encourage the children to develop their fine motor skills. A </a:t>
            </a:r>
            <a:r>
              <a:rPr lang="en-GB" dirty="0" smtClean="0">
                <a:latin typeface="Calibri" panose="020F0502020204030204" pitchFamily="34" charset="0"/>
                <a:ea typeface="Calibri" panose="020F0502020204030204" pitchFamily="34" charset="0"/>
                <a:cs typeface="Times New Roman" panose="02020603050405020304" pitchFamily="18" charset="0"/>
              </a:rPr>
              <a:t>table top </a:t>
            </a:r>
            <a:r>
              <a:rPr lang="en-GB" dirty="0">
                <a:latin typeface="Calibri" panose="020F0502020204030204" pitchFamily="34" charset="0"/>
                <a:ea typeface="Calibri" panose="020F0502020204030204" pitchFamily="34" charset="0"/>
                <a:cs typeface="Times New Roman" panose="02020603050405020304" pitchFamily="18" charset="0"/>
              </a:rPr>
              <a:t>where children can gather around all sides to work on the activity whilst promoting language skills and resilience</a:t>
            </a:r>
            <a:r>
              <a:rPr lang="en-GB" dirty="0" smtClean="0">
                <a:latin typeface="Calibri" panose="020F0502020204030204" pitchFamily="34"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4527928" y="270437"/>
            <a:ext cx="2450992" cy="369332"/>
          </a:xfrm>
          <a:prstGeom prst="rect">
            <a:avLst/>
          </a:prstGeom>
        </p:spPr>
        <p:txBody>
          <a:bodyPr wrap="none">
            <a:sp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The Funky Fingers Table</a:t>
            </a:r>
            <a:endParaRPr lang="en-GB"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13128" y="744583"/>
            <a:ext cx="7480591" cy="4987060"/>
          </a:xfrm>
          <a:prstGeom prst="rect">
            <a:avLst/>
          </a:prstGeom>
        </p:spPr>
      </p:pic>
    </p:spTree>
    <p:extLst>
      <p:ext uri="{BB962C8B-B14F-4D97-AF65-F5344CB8AC3E}">
        <p14:creationId xmlns:p14="http://schemas.microsoft.com/office/powerpoint/2010/main" val="350215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8457" y="555567"/>
            <a:ext cx="11247120" cy="2862322"/>
          </a:xfrm>
          <a:prstGeom prst="rect">
            <a:avLst/>
          </a:prstGeom>
        </p:spPr>
        <p:txBody>
          <a:bodyPr wrap="square">
            <a:spAutoFit/>
          </a:bodyPr>
          <a:lstStyle/>
          <a:p>
            <a:r>
              <a:rPr lang="en-GB" b="1" dirty="0"/>
              <a:t>The theory behind our new classroom environment: </a:t>
            </a:r>
          </a:p>
          <a:p>
            <a:r>
              <a:rPr lang="en-GB" dirty="0">
                <a:latin typeface="Calibri" panose="020F0502020204030204" pitchFamily="34" charset="0"/>
                <a:ea typeface="Calibri" panose="020F0502020204030204" pitchFamily="34" charset="0"/>
                <a:cs typeface="Calibri" panose="020F0502020204030204" pitchFamily="34" charset="0"/>
              </a:rPr>
              <a:t>Our Early Years provision is comprised of two classrooms and a natural outdoor space. The unit has been planned thoughtfully, placing specific areas alongside each other to support children’s play that may naturally spill from one area to another. Children have full access to the entire unit during our learning and playing time, allowing both classes to socialise and enjoy the spacious and carefully considered resources, which supports their learning and development. We believe the children benefit from playing and learning alongside their peers in the whole cohort and developing friendships across both classes. The adults work as a team to teach all the children in the year group although the teachers and TAs are ultimately responsible for the children in their class. </a:t>
            </a:r>
          </a:p>
          <a:p>
            <a:endParaRPr lang="en-GB" dirty="0" smtClean="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6420" y="3028421"/>
            <a:ext cx="5011194" cy="3398505"/>
          </a:xfrm>
          <a:prstGeom prst="rect">
            <a:avLst/>
          </a:prstGeom>
        </p:spPr>
      </p:pic>
    </p:spTree>
    <p:extLst>
      <p:ext uri="{BB962C8B-B14F-4D97-AF65-F5344CB8AC3E}">
        <p14:creationId xmlns:p14="http://schemas.microsoft.com/office/powerpoint/2010/main" val="2557593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0263" y="498124"/>
            <a:ext cx="11299372" cy="2031325"/>
          </a:xfrm>
          <a:prstGeom prst="rect">
            <a:avLst/>
          </a:prstGeom>
        </p:spPr>
        <p:txBody>
          <a:bodyPr wrap="square">
            <a:spAutoFit/>
          </a:bodyPr>
          <a:lstStyle/>
          <a:p>
            <a:r>
              <a:rPr lang="en-GB" dirty="0">
                <a:latin typeface="Calibri" panose="020F0502020204030204" pitchFamily="34" charset="0"/>
                <a:ea typeface="Calibri" panose="020F0502020204030204" pitchFamily="34" charset="0"/>
                <a:cs typeface="Calibri" panose="020F0502020204030204" pitchFamily="34" charset="0"/>
              </a:rPr>
              <a:t>As well as providing storage for resources at child height, the shelving creates partitioning effects where corners are used to screen off areas in order for the children to focus on the activity they have chosen, without the distraction of seeing alternative play opportunities. When children are given too much choice they flit between activities without becoming deeply involved. The size of the area will also dictate the number of children able to play in that space. This helps more purposeful play opportunities to develop and also leads to a better environment for language and communication. Some specific areas are near to each other so that there can be an element of the play in one area naturally spilling into another, for instance small world and block construction. </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6685" y="2705465"/>
            <a:ext cx="5552950" cy="370196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575" y="2705466"/>
            <a:ext cx="5552951" cy="3701968"/>
          </a:xfrm>
          <a:prstGeom prst="rect">
            <a:avLst/>
          </a:prstGeom>
        </p:spPr>
      </p:pic>
    </p:spTree>
    <p:extLst>
      <p:ext uri="{BB962C8B-B14F-4D97-AF65-F5344CB8AC3E}">
        <p14:creationId xmlns:p14="http://schemas.microsoft.com/office/powerpoint/2010/main" val="1759200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6207" y="479049"/>
            <a:ext cx="10711542" cy="4648965"/>
          </a:xfrm>
          <a:prstGeom prst="rect">
            <a:avLst/>
          </a:prstGeom>
        </p:spPr>
        <p:txBody>
          <a:bodyPr wrap="square">
            <a:spAutoFit/>
          </a:bodyPr>
          <a:lstStyle/>
          <a:p>
            <a:pPr>
              <a:spcAft>
                <a:spcPts val="0"/>
              </a:spcAft>
            </a:pPr>
            <a:r>
              <a:rPr lang="en-GB" dirty="0" smtClean="0">
                <a:latin typeface="Calibri" panose="020F0502020204030204" pitchFamily="34" charset="0"/>
                <a:ea typeface="Calibri" panose="020F0502020204030204" pitchFamily="34" charset="0"/>
                <a:cs typeface="Calibri" panose="020F0502020204030204" pitchFamily="34" charset="0"/>
              </a:rPr>
              <a:t>Although </a:t>
            </a:r>
            <a:r>
              <a:rPr lang="en-GB" dirty="0">
                <a:latin typeface="Calibri" panose="020F0502020204030204" pitchFamily="34" charset="0"/>
                <a:ea typeface="Calibri" panose="020F0502020204030204" pitchFamily="34" charset="0"/>
                <a:cs typeface="Calibri" panose="020F0502020204030204" pitchFamily="34" charset="0"/>
              </a:rPr>
              <a:t>children are free to choose where they wish to play there are boundaries to maintain control and ensure that the learning environment enables productive play opportunities. Children are not allowed to move resources from one area to another and are taught to tidy up an area once they have finished their play. The boxes and shelving are clearly labelled to aid independence when selecting resources and when tidying away. This in turn helps with mathematical reasoning, sorting and reading.  We are aware that sensory activities like sand, water, playdough and creative activities like role play, construction and small world are naturally more engaging for young children and that adults will have to work harder to promote the maths and writing areas which are not so immediately accessible. The maths and writing areas are fed by the children’s experiences in the sensory and creative areas, so careful consideration has been given to the location of these two areas. Reading is promoted by high quality texts throughout the areas, some of which are there permanently but many will change with topics and seasons. Mark making is also encouraged throughout, with whiteboards, blackboards, and pin boards in addition to clipboards and mark making books</a:t>
            </a:r>
            <a:r>
              <a:rPr lang="en-GB" dirty="0" smtClean="0">
                <a:latin typeface="Calibri" panose="020F0502020204030204" pitchFamily="34" charset="0"/>
                <a:ea typeface="Calibri" panose="020F0502020204030204" pitchFamily="34" charset="0"/>
                <a:cs typeface="Calibri" panose="020F0502020204030204" pitchFamily="34" charset="0"/>
              </a:rPr>
              <a:t>.</a:t>
            </a:r>
          </a:p>
          <a:p>
            <a:pPr>
              <a:spcAft>
                <a:spcPts val="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Calibri" panose="020F0502020204030204" pitchFamily="34" charset="0"/>
                <a:ea typeface="Calibri" panose="020F0502020204030204" pitchFamily="34" charset="0"/>
                <a:cs typeface="Calibri" panose="020F0502020204030204" pitchFamily="34" charset="0"/>
              </a:rPr>
              <a:t>The classroom environment is designed to arouse interest and curiosity without overstimulation. For this reason, there is a deliberate choice to reduce the amount of colour and retain a sense of structure, avoiding the temptation to offer too much choice (less is more), creating a more peaceful </a:t>
            </a:r>
            <a:r>
              <a:rPr lang="en-GB" dirty="0" smtClean="0">
                <a:latin typeface="Calibri" panose="020F0502020204030204" pitchFamily="34" charset="0"/>
                <a:ea typeface="Calibri" panose="020F0502020204030204" pitchFamily="34" charset="0"/>
                <a:cs typeface="Calibri" panose="020F0502020204030204" pitchFamily="34" charset="0"/>
              </a:rPr>
              <a:t>impression.</a:t>
            </a: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smtClean="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24815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1280</Words>
  <Application>Microsoft Office PowerPoint</Application>
  <PresentationFormat>Widescreen</PresentationFormat>
  <Paragraphs>27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Zoe Morgan</dc:creator>
  <cp:lastModifiedBy>Calvin Frampton</cp:lastModifiedBy>
  <cp:revision>39</cp:revision>
  <dcterms:created xsi:type="dcterms:W3CDTF">2022-11-16T18:34:52Z</dcterms:created>
  <dcterms:modified xsi:type="dcterms:W3CDTF">2022-11-21T10:57:52Z</dcterms:modified>
</cp:coreProperties>
</file>